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77" r:id="rId3"/>
    <p:sldId id="258" r:id="rId4"/>
    <p:sldId id="259" r:id="rId5"/>
    <p:sldId id="298" r:id="rId6"/>
    <p:sldId id="299" r:id="rId7"/>
    <p:sldId id="300" r:id="rId8"/>
    <p:sldId id="276" r:id="rId9"/>
    <p:sldId id="261" r:id="rId10"/>
    <p:sldId id="262" r:id="rId11"/>
    <p:sldId id="275" r:id="rId12"/>
    <p:sldId id="264" r:id="rId13"/>
    <p:sldId id="265" r:id="rId14"/>
    <p:sldId id="274" r:id="rId15"/>
    <p:sldId id="267" r:id="rId16"/>
    <p:sldId id="268" r:id="rId17"/>
    <p:sldId id="292" r:id="rId18"/>
    <p:sldId id="293" r:id="rId19"/>
    <p:sldId id="294" r:id="rId20"/>
    <p:sldId id="273" r:id="rId21"/>
    <p:sldId id="270" r:id="rId22"/>
    <p:sldId id="271" r:id="rId23"/>
    <p:sldId id="272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5" r:id="rId39"/>
    <p:sldId id="296" r:id="rId40"/>
    <p:sldId id="297" r:id="rId41"/>
    <p:sldId id="301" r:id="rId42"/>
    <p:sldId id="302" r:id="rId43"/>
    <p:sldId id="303" r:id="rId44"/>
    <p:sldId id="308" r:id="rId45"/>
    <p:sldId id="309" r:id="rId46"/>
    <p:sldId id="304" r:id="rId47"/>
    <p:sldId id="305" r:id="rId48"/>
    <p:sldId id="306" r:id="rId49"/>
    <p:sldId id="307" r:id="rId50"/>
    <p:sldId id="310" r:id="rId51"/>
    <p:sldId id="311" r:id="rId52"/>
    <p:sldId id="312" r:id="rId5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576" y="-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9804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ChangeArrowheads="1"/>
          </p:cNvSpPr>
          <p:nvPr/>
        </p:nvSpPr>
        <p:spPr bwMode="auto">
          <a:xfrm>
            <a:off x="152400" y="228600"/>
            <a:ext cx="8839200" cy="76200"/>
          </a:xfrm>
          <a:prstGeom prst="rect">
            <a:avLst/>
          </a:prstGeom>
          <a:gradFill rotWithShape="0">
            <a:gsLst>
              <a:gs pos="0">
                <a:srgbClr val="FFCC00">
                  <a:gamma/>
                  <a:shade val="29804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29804"/>
                  <a:invGamma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075" name="Rectangle 1027"/>
          <p:cNvSpPr>
            <a:spLocks noChangeArrowheads="1"/>
          </p:cNvSpPr>
          <p:nvPr/>
        </p:nvSpPr>
        <p:spPr bwMode="auto">
          <a:xfrm>
            <a:off x="152400" y="6553200"/>
            <a:ext cx="8839200" cy="76200"/>
          </a:xfrm>
          <a:prstGeom prst="rect">
            <a:avLst/>
          </a:prstGeom>
          <a:gradFill rotWithShape="0">
            <a:gsLst>
              <a:gs pos="0">
                <a:srgbClr val="FFCC00">
                  <a:gamma/>
                  <a:shade val="29804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29804"/>
                  <a:invGamma/>
                </a:srgb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076" name="Rectangle 1028"/>
          <p:cNvSpPr>
            <a:spLocks noChangeArrowheads="1"/>
          </p:cNvSpPr>
          <p:nvPr/>
        </p:nvSpPr>
        <p:spPr bwMode="auto">
          <a:xfrm>
            <a:off x="134938" y="457200"/>
            <a:ext cx="68262" cy="5943600"/>
          </a:xfrm>
          <a:prstGeom prst="rect">
            <a:avLst/>
          </a:prstGeom>
          <a:gradFill rotWithShape="0">
            <a:gsLst>
              <a:gs pos="0">
                <a:srgbClr val="FFCC00">
                  <a:gamma/>
                  <a:shade val="29804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29804"/>
                  <a:invGamma/>
                </a:srgbClr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077" name="Rectangle 1029"/>
          <p:cNvSpPr>
            <a:spLocks noChangeArrowheads="1"/>
          </p:cNvSpPr>
          <p:nvPr/>
        </p:nvSpPr>
        <p:spPr bwMode="auto">
          <a:xfrm>
            <a:off x="8940800" y="457200"/>
            <a:ext cx="68263" cy="5943600"/>
          </a:xfrm>
          <a:prstGeom prst="rect">
            <a:avLst/>
          </a:prstGeom>
          <a:gradFill rotWithShape="0">
            <a:gsLst>
              <a:gs pos="0">
                <a:srgbClr val="FFCC00">
                  <a:gamma/>
                  <a:shade val="29804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29804"/>
                  <a:invGamma/>
                </a:srgbClr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8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9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0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1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2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3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4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5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Two Year DFAM Beetle Management Summary</a:t>
            </a:r>
            <a:br>
              <a:rPr lang="en-US"/>
            </a:b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Bulkley TSA</a:t>
            </a:r>
          </a:p>
          <a:p>
            <a:r>
              <a:rPr lang="en-US"/>
              <a:t>2003-2004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Babine BMU</a:t>
            </a: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26375" cy="7805738"/>
        </p:xfrm>
        <a:graphic>
          <a:graphicData uri="http://schemas.openxmlformats.org/presentationml/2006/ole">
            <p:oleObj spid="_x0000_s24579" name="Document" r:id="rId3" imgW="7853760" imgH="783288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Babine BMU 2003 </a:t>
            </a:r>
          </a:p>
        </p:txBody>
      </p:sp>
      <p:pic>
        <p:nvPicPr>
          <p:cNvPr id="5126" name="Picture 6" descr="C:\DFAM\Bulkley_2004\PresentationData041105\Final_Photos\babine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Babine BMU 2004 </a:t>
            </a:r>
          </a:p>
        </p:txBody>
      </p:sp>
      <p:pic>
        <p:nvPicPr>
          <p:cNvPr id="6148" name="Picture 4" descr="C:\DFAM\Bulkley_2004\PresentationData041105\Final_Photos\babine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Blunt BMU</a:t>
            </a:r>
          </a:p>
        </p:txBody>
      </p:sp>
      <p:graphicFrame>
        <p:nvGraphicFramePr>
          <p:cNvPr id="63488" name="Object 1024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21613" cy="7805738"/>
        </p:xfrm>
        <a:graphic>
          <a:graphicData uri="http://schemas.openxmlformats.org/presentationml/2006/ole">
            <p:oleObj spid="_x0000_s63488" name="Document" r:id="rId3" imgW="7853760" imgH="78375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Blunt BMU 2003 </a:t>
            </a:r>
          </a:p>
        </p:txBody>
      </p:sp>
      <p:pic>
        <p:nvPicPr>
          <p:cNvPr id="47109" name="Picture 5" descr="C:\DFAM\Bulkley_2004\PresentationData041105\Final_Photos\blunt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Blunt BMU 2004 </a:t>
            </a:r>
          </a:p>
        </p:txBody>
      </p:sp>
      <p:pic>
        <p:nvPicPr>
          <p:cNvPr id="48134" name="Picture 6" descr="C:\DFAM\Bulkley_2004\PresentationData041105\Final_Photos\blunt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Bulkley BMU</a:t>
            </a: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26375" cy="7805738"/>
        </p:xfrm>
        <a:graphic>
          <a:graphicData uri="http://schemas.openxmlformats.org/presentationml/2006/ole">
            <p:oleObj spid="_x0000_s23555" name="Document" r:id="rId3" imgW="7853760" imgH="783288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Bulkley BMU 2003 </a:t>
            </a:r>
          </a:p>
        </p:txBody>
      </p:sp>
      <p:pic>
        <p:nvPicPr>
          <p:cNvPr id="8199" name="Picture 7" descr="C:\DFAM\Bulkley_2004\PresentationData041105\Final_Photos\bulkley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Bulkley BMU 2004 </a:t>
            </a:r>
          </a:p>
        </p:txBody>
      </p:sp>
      <p:pic>
        <p:nvPicPr>
          <p:cNvPr id="9223" name="Picture 7" descr="C:\DFAM\Bulkley_2004\PresentationData041105\Final_Photos\bulkley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Chapman BMU</a:t>
            </a: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29550" cy="7805738"/>
        </p:xfrm>
        <a:graphic>
          <a:graphicData uri="http://schemas.openxmlformats.org/presentationml/2006/ole">
            <p:oleObj spid="_x0000_s22531" name="Document" r:id="rId3" imgW="7853760" imgH="782964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Chapman BMU 2003 </a:t>
            </a:r>
          </a:p>
        </p:txBody>
      </p:sp>
      <p:pic>
        <p:nvPicPr>
          <p:cNvPr id="11269" name="Picture 5" descr="C:\DFAM\Bulkley_2004\PresentationData041105\Final_Photos\chapman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Chapman BMU 2004 </a:t>
            </a:r>
          </a:p>
        </p:txBody>
      </p:sp>
      <p:pic>
        <p:nvPicPr>
          <p:cNvPr id="12293" name="Picture 5" descr="C:\DFAM\Bulkley_2004\PresentationData041105\Final_Photos\chapman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Copper BMU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29550" cy="7805738"/>
        </p:xfrm>
        <a:graphic>
          <a:graphicData uri="http://schemas.openxmlformats.org/presentationml/2006/ole">
            <p:oleObj spid="_x0000_s21507" name="Document" r:id="rId3" imgW="7853760" imgH="782964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Copper BMU 2003 </a:t>
            </a:r>
          </a:p>
        </p:txBody>
      </p:sp>
      <p:pic>
        <p:nvPicPr>
          <p:cNvPr id="14341" name="Picture 5" descr="C:\DFAM\Bulkley_2004\PresentationData041105\Final_Photos\copper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Copper BMU 2004 </a:t>
            </a:r>
          </a:p>
        </p:txBody>
      </p:sp>
      <p:pic>
        <p:nvPicPr>
          <p:cNvPr id="15365" name="Picture 5" descr="C:\DFAM\Bulkley_2004\PresentationData041105\Final_Photos\copper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Corya BMU</a:t>
            </a:r>
          </a:p>
        </p:txBody>
      </p:sp>
      <p:graphicFrame>
        <p:nvGraphicFramePr>
          <p:cNvPr id="39939" name="Object 1027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27963" cy="7805738"/>
        </p:xfrm>
        <a:graphic>
          <a:graphicData uri="http://schemas.openxmlformats.org/presentationml/2006/ole">
            <p:oleObj spid="_x0000_s39939" name="Document" r:id="rId3" imgW="7853760" imgH="783108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Corya BMU 2003 </a:t>
            </a:r>
          </a:p>
        </p:txBody>
      </p:sp>
      <p:pic>
        <p:nvPicPr>
          <p:cNvPr id="40964" name="Picture 4" descr="C:\DFAM\Bulkley_2004\PresentationData041105\Final_Photos\corya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Corya BMU 2004 </a:t>
            </a:r>
          </a:p>
        </p:txBody>
      </p:sp>
      <p:pic>
        <p:nvPicPr>
          <p:cNvPr id="41988" name="Picture 4" descr="C:\DFAM\Bulkley_2004\PresentationData041105\Final_Photos\corya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Deep Creek BMU</a:t>
            </a: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32725" cy="7805738"/>
        </p:xfrm>
        <a:graphic>
          <a:graphicData uri="http://schemas.openxmlformats.org/presentationml/2006/ole">
            <p:oleObj spid="_x0000_s20483" name="Document" r:id="rId3" imgW="7853760" imgH="782640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Deep Creek BMU 2003 </a:t>
            </a:r>
          </a:p>
        </p:txBody>
      </p:sp>
      <p:pic>
        <p:nvPicPr>
          <p:cNvPr id="17412" name="Picture 4" descr="C:\DFAM\Bulkley_2004\PresentationData041105\Final_Photos\deepcreek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Deep Creek BMU 2004 </a:t>
            </a:r>
          </a:p>
        </p:txBody>
      </p:sp>
      <p:pic>
        <p:nvPicPr>
          <p:cNvPr id="18436" name="Picture 4" descr="C:\DFAM\Bulkley_2004\PresentationData041105\Final_Photos\deepcreek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Harold Price BMU</a:t>
            </a:r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35900" cy="7805738"/>
        </p:xfrm>
        <a:graphic>
          <a:graphicData uri="http://schemas.openxmlformats.org/presentationml/2006/ole">
            <p:oleObj spid="_x0000_s19459" name="Document" r:id="rId3" imgW="7853760" imgH="78231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Harold Price BMU 2003 </a:t>
            </a:r>
          </a:p>
        </p:txBody>
      </p:sp>
      <p:pic>
        <p:nvPicPr>
          <p:cNvPr id="25604" name="Picture 4" descr="C:\DFAM\Bulkley_2004\PresentationData041105\Final_Photos\haroldprice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Harold Price BMU 2004 </a:t>
            </a:r>
          </a:p>
        </p:txBody>
      </p:sp>
      <p:pic>
        <p:nvPicPr>
          <p:cNvPr id="26628" name="Picture 4" descr="C:\DFAM\Bulkley_2004\PresentationData041105\Final_Photos\haroldprice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Reiseter BMU</a:t>
            </a: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35900" cy="7805738"/>
        </p:xfrm>
        <a:graphic>
          <a:graphicData uri="http://schemas.openxmlformats.org/presentationml/2006/ole">
            <p:oleObj spid="_x0000_s27651" name="Document" r:id="rId3" imgW="7853760" imgH="78231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Reiseter BMU 2003 </a:t>
            </a:r>
          </a:p>
        </p:txBody>
      </p:sp>
      <p:pic>
        <p:nvPicPr>
          <p:cNvPr id="28676" name="Picture 4" descr="C:\DFAM\Bulkley_2004\PresentationData041105\Final_Photos\reiseter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Reiseter BMU 2004 </a:t>
            </a:r>
          </a:p>
        </p:txBody>
      </p:sp>
      <p:pic>
        <p:nvPicPr>
          <p:cNvPr id="29700" name="Picture 4" descr="C:\DFAM\Bulkley_2004\PresentationData041105\Final_Photos\reiseter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Telkwa BMU</a:t>
            </a:r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32725" cy="7805738"/>
        </p:xfrm>
        <a:graphic>
          <a:graphicData uri="http://schemas.openxmlformats.org/presentationml/2006/ole">
            <p:oleObj spid="_x0000_s30723" name="Document" r:id="rId3" imgW="7853760" imgH="782640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Telkwa BMU 2003 </a:t>
            </a:r>
          </a:p>
        </p:txBody>
      </p:sp>
      <p:pic>
        <p:nvPicPr>
          <p:cNvPr id="31748" name="Picture 4" descr="C:\DFAM\Bulkley_2004\PresentationData041105\Final_Photos\telkwa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Telkwa BMU 2004 </a:t>
            </a:r>
          </a:p>
        </p:txBody>
      </p:sp>
      <p:pic>
        <p:nvPicPr>
          <p:cNvPr id="32772" name="Picture 4" descr="C:\DFAM\Bulkley_2004\PresentationData041105\Final_Photos\telkwa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Torkelson BMU</a:t>
            </a:r>
          </a:p>
        </p:txBody>
      </p:sp>
      <p:graphicFrame>
        <p:nvGraphicFramePr>
          <p:cNvPr id="64512" name="Object 0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31138" cy="7805738"/>
        </p:xfrm>
        <a:graphic>
          <a:graphicData uri="http://schemas.openxmlformats.org/presentationml/2006/ole">
            <p:oleObj spid="_x0000_s64512" name="Document" r:id="rId3" imgW="7853760" imgH="782784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Torkelson BMU 2003 </a:t>
            </a:r>
          </a:p>
        </p:txBody>
      </p:sp>
      <p:pic>
        <p:nvPicPr>
          <p:cNvPr id="34822" name="Picture 6" descr="C:\DFAM\Bulkley_2004\PresentationData041105\Final_Photos\torkelson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Torkelson BMU 2004 </a:t>
            </a:r>
          </a:p>
        </p:txBody>
      </p:sp>
      <p:pic>
        <p:nvPicPr>
          <p:cNvPr id="35845" name="Picture 5" descr="C:\DFAM\Bulkley_2004\PresentationData041105\Final_Photos\torkelson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Trout BMU</a:t>
            </a:r>
          </a:p>
        </p:txBody>
      </p:sp>
      <p:graphicFrame>
        <p:nvGraphicFramePr>
          <p:cNvPr id="36867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3188"/>
          <a:ext cx="7848600" cy="7807325"/>
        </p:xfrm>
        <a:graphic>
          <a:graphicData uri="http://schemas.openxmlformats.org/presentationml/2006/ole">
            <p:oleObj spid="_x0000_s36867" name="Document" r:id="rId3" imgW="7853760" imgH="781200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Trout BMU 2003 </a:t>
            </a:r>
          </a:p>
        </p:txBody>
      </p:sp>
      <p:pic>
        <p:nvPicPr>
          <p:cNvPr id="37893" name="Picture 5" descr="C:\DFAM\Bulkley_2004\PresentationData041105\Final_Photos\trout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Trout BMU 2004 </a:t>
            </a:r>
          </a:p>
        </p:txBody>
      </p:sp>
      <p:pic>
        <p:nvPicPr>
          <p:cNvPr id="38916" name="Picture 4" descr="C:\DFAM\Bulkley_2004\PresentationData041105\Final_Photos\trout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Kitseguecla BMU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27963" cy="7805738"/>
        </p:xfrm>
        <a:graphic>
          <a:graphicData uri="http://schemas.openxmlformats.org/presentationml/2006/ole">
            <p:oleObj spid="_x0000_s43011" name="Document" r:id="rId3" imgW="7853760" imgH="783108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Kitseguecla BMU 2003 </a:t>
            </a:r>
          </a:p>
        </p:txBody>
      </p:sp>
      <p:pic>
        <p:nvPicPr>
          <p:cNvPr id="44038" name="Picture 6" descr="C:\DFAM\Bulkley_2004\PresentationData041105\Final_Photos\kitseguecla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Kitseguecla BMU 2004 </a:t>
            </a:r>
          </a:p>
        </p:txBody>
      </p:sp>
      <p:pic>
        <p:nvPicPr>
          <p:cNvPr id="45061" name="Picture 5" descr="C:\DFAM\Bulkley_2004\PresentationData041105\Final_Photos\kitseguecla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Bulkley TSA</a:t>
            </a:r>
          </a:p>
        </p:txBody>
      </p:sp>
      <p:graphicFrame>
        <p:nvGraphicFramePr>
          <p:cNvPr id="65536" name="Object 0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20025" cy="7805738"/>
        </p:xfrm>
        <a:graphic>
          <a:graphicData uri="http://schemas.openxmlformats.org/presentationml/2006/ole">
            <p:oleObj spid="_x0000_s65536" name="Document" r:id="rId3" imgW="7853760" imgH="783900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Bulkley TSA 2003 </a:t>
            </a:r>
          </a:p>
        </p:txBody>
      </p:sp>
      <p:pic>
        <p:nvPicPr>
          <p:cNvPr id="52229" name="Picture 5" descr="C:\DFAM\Bulkley_2004\PresentationData041105\Final_Photos\tsa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Bulkley TSA 2004 </a:t>
            </a:r>
          </a:p>
        </p:txBody>
      </p:sp>
      <p:pic>
        <p:nvPicPr>
          <p:cNvPr id="53252" name="Picture 4" descr="C:\DFAM\Bulkley_2004\PresentationData041105\Final_Photos\tsa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Did We Do?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r>
              <a:rPr lang="en-US"/>
              <a:t>Babine, Blunt, Bulkley, Chapman, Corya, Harold Price, Kitseguecla, Torkelson, and Trout…</a:t>
            </a:r>
          </a:p>
          <a:p>
            <a:pPr>
              <a:buFontTx/>
              <a:buNone/>
            </a:pPr>
            <a:r>
              <a:rPr lang="en-US"/>
              <a:t>	 </a:t>
            </a:r>
            <a:r>
              <a:rPr lang="en-US" sz="4000" b="1"/>
              <a:t>Letter Grade =</a:t>
            </a:r>
            <a:r>
              <a:rPr lang="en-US" b="1"/>
              <a:t> </a:t>
            </a:r>
            <a:r>
              <a:rPr lang="en-US" sz="4000" b="1"/>
              <a:t>A  </a:t>
            </a:r>
            <a:r>
              <a:rPr lang="en-US" b="1"/>
              <a:t>(80-100%)</a:t>
            </a:r>
            <a:r>
              <a:rPr lang="en-US"/>
              <a:t> </a:t>
            </a:r>
          </a:p>
          <a:p>
            <a:r>
              <a:rPr lang="en-US"/>
              <a:t>Copper and Telkwa…</a:t>
            </a:r>
          </a:p>
          <a:p>
            <a:pPr>
              <a:buFontTx/>
              <a:buNone/>
            </a:pPr>
            <a:r>
              <a:rPr lang="en-US" sz="4000" b="1"/>
              <a:t>	Letter Grade =</a:t>
            </a:r>
            <a:r>
              <a:rPr lang="en-US" b="1"/>
              <a:t> </a:t>
            </a:r>
            <a:r>
              <a:rPr lang="en-US" sz="4000" b="1"/>
              <a:t>B </a:t>
            </a:r>
            <a:r>
              <a:rPr lang="en-US" b="1"/>
              <a:t>(70-79%)</a:t>
            </a:r>
          </a:p>
          <a:p>
            <a:r>
              <a:rPr lang="en-US"/>
              <a:t> Deep Creek and Reiseter…</a:t>
            </a:r>
          </a:p>
          <a:p>
            <a:pPr>
              <a:buFontTx/>
              <a:buNone/>
            </a:pPr>
            <a:r>
              <a:rPr lang="en-US" sz="4000" b="1"/>
              <a:t>	Letter Grade =</a:t>
            </a:r>
            <a:r>
              <a:rPr lang="en-US" b="1"/>
              <a:t> </a:t>
            </a:r>
            <a:r>
              <a:rPr lang="en-US" sz="4000" b="1"/>
              <a:t>F </a:t>
            </a:r>
            <a:r>
              <a:rPr lang="en-US" b="1"/>
              <a:t>(&lt;50%)</a:t>
            </a:r>
            <a:endParaRPr lang="en-US" sz="4000" b="1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Did We Do?</a:t>
            </a:r>
          </a:p>
        </p:txBody>
      </p:sp>
      <p:sp>
        <p:nvSpPr>
          <p:cNvPr id="5939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Bulkley TSA for 2003…</a:t>
            </a:r>
          </a:p>
          <a:p>
            <a:pPr lvl="1">
              <a:buFontTx/>
              <a:buNone/>
            </a:pPr>
            <a:r>
              <a:rPr lang="en-US"/>
              <a:t> </a:t>
            </a:r>
            <a:r>
              <a:rPr lang="en-US" sz="4400" b="1"/>
              <a:t>Letter Grade = C  </a:t>
            </a:r>
            <a:r>
              <a:rPr lang="en-US" sz="3200" b="1"/>
              <a:t>(61%)</a:t>
            </a:r>
            <a:r>
              <a:rPr lang="en-US" sz="4400" b="1"/>
              <a:t> </a:t>
            </a:r>
          </a:p>
          <a:p>
            <a:endParaRPr lang="en-US"/>
          </a:p>
          <a:p>
            <a:r>
              <a:rPr lang="en-US"/>
              <a:t>Bulkley TSA for 2004…</a:t>
            </a:r>
          </a:p>
          <a:p>
            <a:pPr lvl="1">
              <a:buFontTx/>
              <a:buNone/>
            </a:pPr>
            <a:r>
              <a:rPr lang="en-US"/>
              <a:t> </a:t>
            </a:r>
            <a:r>
              <a:rPr lang="en-US" sz="4400" b="1"/>
              <a:t>Letter Grade = B  </a:t>
            </a:r>
            <a:r>
              <a:rPr lang="en-US" sz="3200" b="1"/>
              <a:t>(75%)</a:t>
            </a:r>
            <a:r>
              <a:rPr lang="en-US" sz="4400" b="1"/>
              <a:t> </a:t>
            </a:r>
            <a:r>
              <a:rPr lang="en-US"/>
              <a:t> </a:t>
            </a:r>
          </a:p>
          <a:p>
            <a:pPr lvl="1">
              <a:buFontTx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Observations...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100 meter probing radius utilized during 2004 was a lot more effective in discovering infested trees. </a:t>
            </a:r>
          </a:p>
          <a:p>
            <a:r>
              <a:rPr lang="en-US"/>
              <a:t>Tendering probing work on an “all found basis” tends to compromise overall probing quality.</a:t>
            </a:r>
          </a:p>
          <a:p>
            <a:r>
              <a:rPr lang="en-US"/>
              <a:t> Confusion still exists around treating CMT’s with a fall and burn treatment.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Observations...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300" name="Picture 4" descr="C:\DFAM\Bulkley_2004\PresentationData041105\Pier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371600"/>
            <a:ext cx="7239000" cy="4864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Observations...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It is scary using fire when the snow has melted!</a:t>
            </a:r>
          </a:p>
          <a:p>
            <a:r>
              <a:rPr lang="en-US"/>
              <a:t>A central data base, while expensive to maintain is critical for tracking program performance.</a:t>
            </a:r>
          </a:p>
          <a:p>
            <a:r>
              <a:rPr lang="en-US"/>
              <a:t>Finally… More money equals more success!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Info!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	For more information on the two year (2003-2004) beetle management period in the Bulkley TSA know as DFAM please contact:</a:t>
            </a:r>
          </a:p>
          <a:p>
            <a:r>
              <a:rPr lang="en-US" sz="2800"/>
              <a:t>Dave Ripmeester, RPF, PIR. (250) 847-2656</a:t>
            </a:r>
          </a:p>
          <a:p>
            <a:r>
              <a:rPr lang="en-US" sz="2800"/>
              <a:t>Carl Vandermark, RPF, CANFOR (250) 845-5271</a:t>
            </a:r>
          </a:p>
          <a:p>
            <a:r>
              <a:rPr lang="en-US" sz="2800"/>
              <a:t>Steve Willis, RPF, BCTS. (250) 847-6300</a:t>
            </a:r>
          </a:p>
          <a:p>
            <a:r>
              <a:rPr lang="en-US" sz="2800"/>
              <a:t>Or Jay Baker, Silvicon Services Inc. (250) 847-3680 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Babine River Park</a:t>
            </a:r>
          </a:p>
        </p:txBody>
      </p:sp>
      <p:graphicFrame>
        <p:nvGraphicFramePr>
          <p:cNvPr id="60419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609600" y="1371600"/>
          <a:ext cx="7821613" cy="7805738"/>
        </p:xfrm>
        <a:graphic>
          <a:graphicData uri="http://schemas.openxmlformats.org/presentationml/2006/ole">
            <p:oleObj spid="_x0000_s60419" name="Document" r:id="rId3" imgW="7853760" imgH="78375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Babine River Park 2003 </a:t>
            </a:r>
          </a:p>
        </p:txBody>
      </p:sp>
      <p:pic>
        <p:nvPicPr>
          <p:cNvPr id="61444" name="Picture 4" descr="C:\DFAM\Bulkley_2004\PresentationData041105\Final_Photos\babineriver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Babine River Park 2004 </a:t>
            </a:r>
          </a:p>
        </p:txBody>
      </p:sp>
      <p:pic>
        <p:nvPicPr>
          <p:cNvPr id="62468" name="Picture 4" descr="C:\DFAM\Bulkley_2004\PresentationData041105\Final_Photos\babineriver2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163"/>
            <a:ext cx="9140825" cy="701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IPS.POT">
  <a:themeElements>
    <a:clrScheme name="">
      <a:dk1>
        <a:srgbClr val="808080"/>
      </a:dk1>
      <a:lt1>
        <a:srgbClr val="FFFFFF"/>
      </a:lt1>
      <a:dk2>
        <a:srgbClr val="3333CC"/>
      </a:dk2>
      <a:lt2>
        <a:srgbClr val="000000"/>
      </a:lt2>
      <a:accent1>
        <a:srgbClr val="00CC99"/>
      </a:accent1>
      <a:accent2>
        <a:srgbClr val="3333CC"/>
      </a:accent2>
      <a:accent3>
        <a:srgbClr val="ADADE2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IPS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IPS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IPS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IPS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IPS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IPS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IPS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IPS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Designs\STRIPS.POT</Template>
  <TotalTime>1470</TotalTime>
  <Words>291</Words>
  <Application>Microsoft Office PowerPoint</Application>
  <PresentationFormat>On-screen Show (4:3)</PresentationFormat>
  <Paragraphs>77</Paragraphs>
  <Slides>52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Times New Roman</vt:lpstr>
      <vt:lpstr>STRIPS.POT</vt:lpstr>
      <vt:lpstr>Microsoft Word Document</vt:lpstr>
      <vt:lpstr>Two Year DFAM Beetle Management Summary </vt:lpstr>
      <vt:lpstr>Babine BMU</vt:lpstr>
      <vt:lpstr>Babine BMU 2003 </vt:lpstr>
      <vt:lpstr>Babine BMU 2004 </vt:lpstr>
      <vt:lpstr>Blunt BMU</vt:lpstr>
      <vt:lpstr>Blunt BMU 2003 </vt:lpstr>
      <vt:lpstr>Blunt BMU 2004 </vt:lpstr>
      <vt:lpstr>Bulkley BMU</vt:lpstr>
      <vt:lpstr>Bulkley BMU 2003 </vt:lpstr>
      <vt:lpstr>Bulkley BMU 2004 </vt:lpstr>
      <vt:lpstr>Chapman BMU</vt:lpstr>
      <vt:lpstr>Chapman BMU 2003 </vt:lpstr>
      <vt:lpstr>Chapman BMU 2004 </vt:lpstr>
      <vt:lpstr>Copper BMU</vt:lpstr>
      <vt:lpstr>Copper BMU 2003 </vt:lpstr>
      <vt:lpstr>Copper BMU 2004 </vt:lpstr>
      <vt:lpstr>Corya BMU</vt:lpstr>
      <vt:lpstr>Corya BMU 2003 </vt:lpstr>
      <vt:lpstr>Corya BMU 2004 </vt:lpstr>
      <vt:lpstr>Deep Creek BMU</vt:lpstr>
      <vt:lpstr>Deep Creek BMU 2003 </vt:lpstr>
      <vt:lpstr>Deep Creek BMU 2004 </vt:lpstr>
      <vt:lpstr>Harold Price BMU</vt:lpstr>
      <vt:lpstr>Harold Price BMU 2003 </vt:lpstr>
      <vt:lpstr>Harold Price BMU 2004 </vt:lpstr>
      <vt:lpstr>Reiseter BMU</vt:lpstr>
      <vt:lpstr>Reiseter BMU 2003 </vt:lpstr>
      <vt:lpstr>Reiseter BMU 2004 </vt:lpstr>
      <vt:lpstr>Telkwa BMU</vt:lpstr>
      <vt:lpstr>Telkwa BMU 2003 </vt:lpstr>
      <vt:lpstr>Telkwa BMU 2004 </vt:lpstr>
      <vt:lpstr>Torkelson BMU</vt:lpstr>
      <vt:lpstr>Torkelson BMU 2003 </vt:lpstr>
      <vt:lpstr>Torkelson BMU 2004 </vt:lpstr>
      <vt:lpstr>Trout BMU</vt:lpstr>
      <vt:lpstr>Trout BMU 2003 </vt:lpstr>
      <vt:lpstr>Trout BMU 2004 </vt:lpstr>
      <vt:lpstr>Kitseguecla BMU</vt:lpstr>
      <vt:lpstr>Kitseguecla BMU 2003 </vt:lpstr>
      <vt:lpstr>Kitseguecla BMU 2004 </vt:lpstr>
      <vt:lpstr>Bulkley TSA</vt:lpstr>
      <vt:lpstr>Bulkley TSA 2003 </vt:lpstr>
      <vt:lpstr>Bulkley TSA 2004 </vt:lpstr>
      <vt:lpstr>How Did We Do?</vt:lpstr>
      <vt:lpstr>How Did We Do?</vt:lpstr>
      <vt:lpstr>General Observations...</vt:lpstr>
      <vt:lpstr>General Observations...</vt:lpstr>
      <vt:lpstr>General Observations...</vt:lpstr>
      <vt:lpstr>Contact Info!</vt:lpstr>
      <vt:lpstr>Babine River Park</vt:lpstr>
      <vt:lpstr>Babine River Park 2003 </vt:lpstr>
      <vt:lpstr>Babine River Park 2004 </vt:lpstr>
    </vt:vector>
  </TitlesOfParts>
  <Company>Silvicon Services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Year DFAM Beetle Management Summary</dc:title>
  <dc:creator>FIA_Admin</dc:creator>
  <cp:lastModifiedBy>ajstock</cp:lastModifiedBy>
  <cp:revision>49</cp:revision>
  <cp:lastPrinted>2005-04-19T18:39:23Z</cp:lastPrinted>
  <dcterms:created xsi:type="dcterms:W3CDTF">2005-04-18T17:09:46Z</dcterms:created>
  <dcterms:modified xsi:type="dcterms:W3CDTF">2010-02-25T18:33:57Z</dcterms:modified>
</cp:coreProperties>
</file>